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7" r:id="rId6"/>
    <p:sldId id="268" r:id="rId7"/>
    <p:sldId id="270" r:id="rId8"/>
    <p:sldId id="260" r:id="rId9"/>
    <p:sldId id="261" r:id="rId10"/>
    <p:sldId id="262" r:id="rId11"/>
    <p:sldId id="264" r:id="rId12"/>
    <p:sldId id="265" r:id="rId13"/>
    <p:sldId id="266" r:id="rId14"/>
    <p:sldId id="269" r:id="rId15"/>
    <p:sldId id="272" r:id="rId16"/>
    <p:sldId id="274" r:id="rId17"/>
    <p:sldId id="275" r:id="rId18"/>
    <p:sldId id="276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mjon" initials="s" lastIdx="2" clrIdx="0">
    <p:extLst>
      <p:ext uri="{19B8F6BF-5375-455C-9EA6-DF929625EA0E}">
        <p15:presenceInfo xmlns:p15="http://schemas.microsoft.com/office/powerpoint/2012/main" userId="semj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9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EEAA49-CA97-4942-863D-5FC35BF3554F}" type="datetimeFigureOut">
              <a:rPr lang="ru-RU" smtClean="0"/>
              <a:t>31.05.2022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B9280C-EF4A-46F7-803C-2360D0282E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5522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9280C-EF4A-46F7-803C-2360D0282EFE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9276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9280C-EF4A-46F7-803C-2360D0282EFE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6550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DED6CA-AE7B-426C-BC8F-F9583F48D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16C8B9C-0C11-4C32-8262-E07E226B8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DDD2FE-F108-4EBF-A350-D4195C375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80E3A-751A-4877-9F9F-6BDC4CF7F711}" type="datetimeFigureOut">
              <a:rPr lang="ru-RU" smtClean="0"/>
              <a:t>31.05.2022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7C28FB-4DA8-4AF0-BD51-EB8D8806F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4E1A4B-CAE2-46A3-9ABF-B0B52C811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8E267-ADDC-4305-AE92-38505193DB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3676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FB2507-697F-4DEA-ADDE-67113BDEC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F4BBF3D-D01C-47A0-A6CF-965DA15131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090156-E14F-4FBE-B28E-7107717ED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80E3A-751A-4877-9F9F-6BDC4CF7F711}" type="datetimeFigureOut">
              <a:rPr lang="ru-RU" smtClean="0"/>
              <a:t>31.05.2022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3DFB53-578D-4B77-81ED-1DDE38880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E1EEF5-8DF6-4712-A92C-983F53FD0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8E267-ADDC-4305-AE92-38505193DB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5790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215CCE6-488B-4D5D-873E-C16AEA93E3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58E06F3-B386-47DA-9FD2-06E93FE3D1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45E334-BC85-4C59-AC79-BE3B37FFC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80E3A-751A-4877-9F9F-6BDC4CF7F711}" type="datetimeFigureOut">
              <a:rPr lang="ru-RU" smtClean="0"/>
              <a:t>31.05.2022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455AA8B-1C70-4CC7-9BB8-4DB5170DD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A9377DC-701F-40A6-9197-804B757C7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8E267-ADDC-4305-AE92-38505193DB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22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B9A38F-38D8-4D13-BEB0-A2F08ADB1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04209A-E381-4C8E-9911-AEC53870F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FDF5EDF-DD0A-442D-BA3B-0B42AF023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80E3A-751A-4877-9F9F-6BDC4CF7F711}" type="datetimeFigureOut">
              <a:rPr lang="ru-RU" smtClean="0"/>
              <a:t>31.05.2022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9CA1BC-C766-4DF5-A045-1654D5340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1C815B-63E7-471F-9DD5-9208FD021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8E267-ADDC-4305-AE92-38505193DB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6034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E79C2C-903D-4DAE-B464-6D34D8B1D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472423C-4BAF-4C46-A927-98E5B3B154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FA53A53-362C-4119-A2BA-555CD3D95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80E3A-751A-4877-9F9F-6BDC4CF7F711}" type="datetimeFigureOut">
              <a:rPr lang="ru-RU" smtClean="0"/>
              <a:t>31.05.2022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DC10674-27F2-43EB-B709-B46E7F9C7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5CADD4-D528-421D-A6C4-E520A477E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8E267-ADDC-4305-AE92-38505193DB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8802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37B096-8C6C-41F7-9BA8-1ECCA2826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29714A-DD18-4C8E-ADB6-2ABED9942C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AFDA204-204E-445C-B5F4-8F333B9D4E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3323FB0-0BEA-438C-A2F0-DE345C1A5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80E3A-751A-4877-9F9F-6BDC4CF7F711}" type="datetimeFigureOut">
              <a:rPr lang="ru-RU" smtClean="0"/>
              <a:t>31.05.2022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F34898E-C15C-42EA-A670-AC45921A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3E67F44-AE25-4C23-9CAB-31F9D94A5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8E267-ADDC-4305-AE92-38505193DB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3293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8E310E-3947-4E48-B56F-D2E1BA7E5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6A1D108-E9CB-42B2-B898-DE780D82A9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9ADE59E-0932-4808-BD38-43354DFBB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C0A3841-F463-4DAF-970C-C86C06925C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24F7698-0056-41EB-B38A-23F7826194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A3C0814-2C9C-4275-BDA5-771330570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80E3A-751A-4877-9F9F-6BDC4CF7F711}" type="datetimeFigureOut">
              <a:rPr lang="ru-RU" smtClean="0"/>
              <a:t>31.05.2022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4A297FA-E32E-44B0-9A5F-57BBD6479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0A9C763-1903-4864-96B2-F8CD65A5E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8E267-ADDC-4305-AE92-38505193DB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1311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5530B8-FF47-4CDB-80FA-EE4B93E1D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5A1DE34-E3F6-41D0-A218-D84732B15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80E3A-751A-4877-9F9F-6BDC4CF7F711}" type="datetimeFigureOut">
              <a:rPr lang="ru-RU" smtClean="0"/>
              <a:t>31.05.2022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15060ED-F2E7-459C-BEB0-A9EFEEEAE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C180A86-E8E5-48E2-8439-C412D207D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8E267-ADDC-4305-AE92-38505193DB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4370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422CB97-4952-4895-9A29-D8066699A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80E3A-751A-4877-9F9F-6BDC4CF7F711}" type="datetimeFigureOut">
              <a:rPr lang="ru-RU" smtClean="0"/>
              <a:t>31.05.2022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1435FE9-F578-47F0-872E-D9525C6E4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EB651B6-D023-4CEB-88A7-F75374FBF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8E267-ADDC-4305-AE92-38505193DB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00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10CBD1-F4EB-4744-B558-B8E43D02A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DF03D7-18C0-444E-9B27-D49903E7C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A3B66E2-543C-45F5-9B4E-E1A82E0B38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22C47FD-8877-4B69-9087-7E84652B5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80E3A-751A-4877-9F9F-6BDC4CF7F711}" type="datetimeFigureOut">
              <a:rPr lang="ru-RU" smtClean="0"/>
              <a:t>31.05.2022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9A346EE-6942-47BA-8388-1B69BD9D9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116936A-67A7-48D8-A80F-7A61B2DD2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8E267-ADDC-4305-AE92-38505193DB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6385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BC0C21-B37A-43F7-B2C5-93B99D020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EF3E652-856B-4F96-981C-A6E67EAF1B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3FB6859-1D9D-400F-B367-E6AA87A3C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0188945-7009-4E49-9ED8-5A577D5C9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80E3A-751A-4877-9F9F-6BDC4CF7F711}" type="datetimeFigureOut">
              <a:rPr lang="ru-RU" smtClean="0"/>
              <a:t>31.05.2022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55C6A91-634B-4678-BCC6-A8C16ED66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1CD95A7-A470-403A-AB1B-A491D7E7B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8E267-ADDC-4305-AE92-38505193DB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3087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B29FB7-217D-4811-80E6-2A9881D71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89143F4-3648-40DF-83FE-8C3BCAA879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FE377A-6112-4B8D-9978-935BC1744E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80E3A-751A-4877-9F9F-6BDC4CF7F711}" type="datetimeFigureOut">
              <a:rPr lang="ru-RU" smtClean="0"/>
              <a:t>31.05.2022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38EB008-6CAE-43D0-AFE0-6200900ED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ED126BB-33A1-4426-B5EE-0F656394CF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8E267-ADDC-4305-AE92-38505193DB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6106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0EEEFC-7E64-4E61-98FA-B9D50E1265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Pendulum-based spectrogram generation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FE85C5C-91B4-40FE-991A-E288FFEF34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0" y="5886624"/>
            <a:ext cx="3996690" cy="893805"/>
          </a:xfrm>
        </p:spPr>
        <p:txBody>
          <a:bodyPr>
            <a:normAutofit/>
          </a:bodyPr>
          <a:lstStyle/>
          <a:p>
            <a:pPr algn="r"/>
            <a:r>
              <a:rPr lang="et-EE" dirty="0"/>
              <a:t>2022-05-31</a:t>
            </a:r>
          </a:p>
          <a:p>
            <a:pPr algn="r"/>
            <a:r>
              <a:rPr lang="et-EE" dirty="0"/>
              <a:t>Semjon Kravtšenko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14A809-9C6C-4502-8FB8-85D33FDE7966}"/>
              </a:ext>
            </a:extLst>
          </p:cNvPr>
          <p:cNvSpPr txBox="1"/>
          <p:nvPr/>
        </p:nvSpPr>
        <p:spPr>
          <a:xfrm>
            <a:off x="3973560" y="3509963"/>
            <a:ext cx="42448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t-EE" sz="3200" dirty="0"/>
              <a:t>a MIR project (1st stage)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39556B-E126-4267-B908-FD6BF426CB07}"/>
              </a:ext>
            </a:extLst>
          </p:cNvPr>
          <p:cNvSpPr txBox="1"/>
          <p:nvPr/>
        </p:nvSpPr>
        <p:spPr>
          <a:xfrm>
            <a:off x="148590" y="6411097"/>
            <a:ext cx="2516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t-EE" dirty="0">
                <a:solidFill>
                  <a:schemeClr val="bg2">
                    <a:lumMod val="50000"/>
                  </a:schemeClr>
                </a:solidFill>
              </a:rPr>
              <a:t>Presentation version: 1.1</a:t>
            </a:r>
            <a:endParaRPr lang="ru-RU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200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BA762C-D025-4B64-8DCB-3621FAD5F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3664575" cy="3776105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9BEA792-05CA-4E9E-B1E3-BD4485AE2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t-EE" sz="3200" dirty="0"/>
              <a:t>= at least </a:t>
            </a:r>
            <a:r>
              <a:rPr lang="et-EE" sz="3200" b="1" dirty="0">
                <a:solidFill>
                  <a:srgbClr val="FF0000"/>
                </a:solidFill>
              </a:rPr>
              <a:t>2 billion </a:t>
            </a:r>
            <a:r>
              <a:rPr lang="et-EE" sz="3200" dirty="0"/>
              <a:t>CPU cycles,</a:t>
            </a:r>
            <a:br>
              <a:rPr lang="et-EE" sz="3200" dirty="0"/>
            </a:br>
            <a:r>
              <a:rPr lang="et-EE" sz="3200" dirty="0"/>
              <a:t>up to </a:t>
            </a:r>
            <a:r>
              <a:rPr lang="et-EE" sz="3600" b="1" i="1" dirty="0">
                <a:solidFill>
                  <a:srgbClr val="FF0000"/>
                </a:solidFill>
              </a:rPr>
              <a:t>300 billions </a:t>
            </a:r>
            <a:r>
              <a:rPr lang="et-EE" sz="3200" dirty="0"/>
              <a:t>if you want to flex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752245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BA762C-D025-4B64-8DCB-3621FAD5F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3664575" cy="377610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7F24C77-5F79-46EA-9594-79ACFFE13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588" y="1900282"/>
            <a:ext cx="7429008" cy="4592593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8968E3A-D46B-439A-B292-0999FEC59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t-EE" sz="3200" dirty="0"/>
              <a:t>= at least </a:t>
            </a:r>
            <a:r>
              <a:rPr lang="et-EE" sz="3200" b="1" dirty="0">
                <a:solidFill>
                  <a:srgbClr val="FF0000"/>
                </a:solidFill>
              </a:rPr>
              <a:t>2 billion </a:t>
            </a:r>
            <a:r>
              <a:rPr lang="et-EE" sz="3200" dirty="0"/>
              <a:t>CPU cycles,</a:t>
            </a:r>
            <a:br>
              <a:rPr lang="et-EE" sz="3200" dirty="0"/>
            </a:br>
            <a:r>
              <a:rPr lang="et-EE" sz="3200" dirty="0"/>
              <a:t>up to </a:t>
            </a:r>
            <a:r>
              <a:rPr lang="et-EE" sz="3600" b="1" i="1" dirty="0">
                <a:solidFill>
                  <a:srgbClr val="FF0000"/>
                </a:solidFill>
              </a:rPr>
              <a:t>300 billions </a:t>
            </a:r>
            <a:r>
              <a:rPr lang="et-EE" sz="3200" dirty="0"/>
              <a:t>if you want to flex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4137591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Объект 7">
            <a:extLst>
              <a:ext uri="{FF2B5EF4-FFF2-40B4-BE49-F238E27FC236}">
                <a16:creationId xmlns:a16="http://schemas.microsoft.com/office/drawing/2014/main" id="{A4AFF708-7FF1-4AA7-B272-CF8FB8DD8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372" y="80747"/>
            <a:ext cx="2438401" cy="1039178"/>
          </a:xfr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31C88423-0E4E-406E-B456-D311DEC433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1416" y="1184652"/>
            <a:ext cx="5700584" cy="567334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Main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shader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code</a:t>
            </a:r>
            <a:b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600" b="1" i="0" u="none" strike="noStrike" cap="none" normalizeH="0" baseline="-12000" dirty="0" err="1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void</a:t>
            </a:r>
            <a:r>
              <a:rPr kumimoji="0" lang="ru-RU" altLang="ru-RU" sz="1600" b="1" i="0" u="none" strike="noStrike" cap="none" normalizeH="0" baseline="-1200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main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1" i="0" u="none" strike="noStrike" cap="none" normalizeH="0" baseline="-12000" dirty="0" err="1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int</a:t>
            </a:r>
            <a:r>
              <a:rPr kumimoji="0" lang="ru-RU" altLang="ru-RU" sz="1600" b="1" i="0" u="none" strike="noStrike" cap="none" normalizeH="0" baseline="-1200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hair_i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600" b="1" i="0" u="none" strike="noStrike" cap="none" normalizeH="0" baseline="-12000" dirty="0" err="1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int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gl_WorkGroupID.x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Bins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that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one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halfsine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constitutes</a:t>
            </a:r>
            <a:b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1" i="0" u="none" strike="noStrike" cap="none" normalizeH="0" baseline="-12000" dirty="0" err="1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double</a:t>
            </a:r>
            <a:r>
              <a:rPr kumimoji="0" lang="ru-RU" altLang="ru-RU" sz="1600" b="1" i="0" u="none" strike="noStrike" cap="none" normalizeH="0" baseline="-1200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_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halfsine_span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0.5 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 </a:t>
            </a:r>
            <a:r>
              <a:rPr kumimoji="0" lang="ru-RU" altLang="ru-RU" sz="1600" b="1" i="0" u="none" strike="noStrike" cap="none" normalizeH="0" baseline="-12000" dirty="0" err="1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double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(FRAME_RATE) / 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hairs_freq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hair_i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1" i="0" u="none" strike="noStrike" cap="none" normalizeH="0" baseline="-12000" dirty="0" err="1">
                <a:ln>
                  <a:noFill/>
                </a:ln>
                <a:solidFill>
                  <a:srgbClr val="0080FF"/>
                </a:solidFill>
                <a:effectLst/>
                <a:latin typeface="JetBrains Mono"/>
              </a:rPr>
              <a:t>highp</a:t>
            </a:r>
            <a:r>
              <a:rPr kumimoji="0" lang="ru-RU" altLang="ru-RU" sz="1600" b="1" i="0" u="none" strike="noStrike" cap="none" normalizeH="0" baseline="-12000" dirty="0">
                <a:ln>
                  <a:noFill/>
                </a:ln>
                <a:solidFill>
                  <a:srgbClr val="0080FF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1" i="0" u="none" strike="noStrike" cap="none" normalizeH="0" baseline="-12000" dirty="0" err="1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int</a:t>
            </a:r>
            <a:r>
              <a:rPr kumimoji="0" lang="ru-RU" altLang="ru-RU" sz="1600" b="1" i="0" u="none" strike="noStrike" cap="none" normalizeH="0" baseline="-1200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_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halfsine_span_w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600" b="1" i="0" u="none" strike="noStrike" cap="none" normalizeH="0" baseline="-12000" dirty="0" err="1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int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(_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halfsine_span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1" i="0" u="none" strike="noStrike" cap="none" normalizeH="0" baseline="-12000" dirty="0" err="1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double</a:t>
            </a:r>
            <a:r>
              <a:rPr kumimoji="0" lang="ru-RU" altLang="ru-RU" sz="1600" b="1" i="0" u="none" strike="noStrike" cap="none" normalizeH="0" baseline="-1200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_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halfsine_span_d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_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halfsine_span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- </a:t>
            </a:r>
            <a:r>
              <a:rPr kumimoji="0" lang="ru-RU" altLang="ru-RU" sz="1600" b="1" i="0" u="none" strike="noStrike" cap="none" normalizeH="0" baseline="-12000" dirty="0" err="1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double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(_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halfsine_span_w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1" i="0" u="none" strike="noStrike" cap="none" normalizeH="0" baseline="-12000" dirty="0" err="1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double</a:t>
            </a:r>
            <a:r>
              <a:rPr kumimoji="0" lang="ru-RU" altLang="ru-RU" sz="1600" b="1" i="0" u="none" strike="noStrike" cap="none" normalizeH="0" baseline="-1200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hair_pos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0.0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1" i="0" u="none" strike="noStrike" cap="none" normalizeH="0" baseline="-12000" dirty="0" err="1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double</a:t>
            </a:r>
            <a:r>
              <a:rPr kumimoji="0" lang="ru-RU" altLang="ru-RU" sz="1600" b="1" i="0" u="none" strike="noStrike" cap="none" normalizeH="0" baseline="-1200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hair_speed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0.0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1" i="0" u="none" strike="noStrike" cap="none" normalizeH="0" baseline="-12000" dirty="0" err="1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double</a:t>
            </a:r>
            <a:r>
              <a:rPr kumimoji="0" lang="ru-RU" altLang="ru-RU" sz="1600" b="1" i="0" u="none" strike="noStrike" cap="none" normalizeH="0" baseline="-1200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agitativeness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0.0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1" i="0" u="none" strike="noStrike" cap="none" normalizeH="0" baseline="-12000" dirty="0" err="1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int</a:t>
            </a:r>
            <a:r>
              <a:rPr kumimoji="0" lang="ru-RU" altLang="ru-RU" sz="1600" b="1" i="0" u="none" strike="noStrike" cap="none" normalizeH="0" baseline="-1200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op_i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op_i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&lt; 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samples.length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++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op_i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hair_speed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+= - PULL[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hair_i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* 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hair_pos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acc_center_pull</a:t>
            </a:r>
            <a:b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hair_speed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+= (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samples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op_i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- 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samples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op_i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- 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])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acc_sound</a:t>
            </a:r>
            <a:b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hair_speed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+= - FRICTION * 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hair_speed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acc_friction</a:t>
            </a:r>
            <a:b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hair_pos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+= 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hair_speed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600" b="1" i="0" u="none" strike="noStrike" cap="none" normalizeH="0" baseline="-12000" dirty="0" err="1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int</a:t>
            </a:r>
            <a:r>
              <a:rPr kumimoji="0" lang="ru-RU" altLang="ru-RU" sz="1600" b="1" i="0" u="none" strike="noStrike" cap="none" normalizeH="0" baseline="-1200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cyc_agg.length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600" b="1" i="0" u="none" strike="noStrike" cap="none" normalizeH="0" baseline="-12000" dirty="0" err="1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int</a:t>
            </a:r>
            <a:r>
              <a:rPr kumimoji="0" lang="ru-RU" altLang="ru-RU" sz="1600" b="1" i="0" u="none" strike="noStrike" cap="none" normalizeH="0" baseline="-1200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al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activation.length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cyc_agg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wi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op_i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)] = 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cyc_agg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wi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op_i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- 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)] + 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abs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hair_speed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activation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wi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op_i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al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)]  = 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cyc_agg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wi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op_i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)]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activation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wi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op_i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al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)] -= _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halfsine_span_d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* 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cyc_agg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wi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op_i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- _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halfsine_span_w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- 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)]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activation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wi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op_i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al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)] -= (- _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halfsine_span_d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+ 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1.0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* 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cyc_agg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wi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op_i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- _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halfsine_span_w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)]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activation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wi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op_i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al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)] /= 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hairs_freq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ru-RU" altLang="ru-RU" sz="1600" b="0" i="0" u="none" strike="noStrike" cap="none" normalizeH="0" baseline="-12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hair_i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600" b="0" i="0" u="none" strike="noStrike" cap="none" normalizeH="0" baseline="-12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endParaRPr kumimoji="0" lang="ru-RU" altLang="ru-RU" sz="1600" b="0" i="0" u="none" strike="noStrike" cap="none" normalizeH="0" baseline="-1200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9DFB582-FD4B-48DA-A1DB-770EE2315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934465" cy="692497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#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version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430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80FF"/>
                </a:solidFill>
                <a:effectLst/>
                <a:latin typeface="JetBrains Mono"/>
              </a:rPr>
              <a:t>layout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local_size_x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local_size_y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local_size_z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80FF"/>
                </a:solidFill>
                <a:effectLst/>
                <a:latin typeface="JetBrains Mono"/>
              </a:rPr>
              <a:t>in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80FF"/>
                </a:solidFill>
                <a:effectLst/>
                <a:latin typeface="JetBrains Mono"/>
              </a:rPr>
              <a:t>layout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80FF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(std430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binding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80FF"/>
                </a:solidFill>
                <a:effectLst/>
                <a:latin typeface="JetBrains Mono"/>
              </a:rPr>
              <a:t>buffer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80FF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buf_0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double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FRAME_RATE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double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FRICTION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double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LOUDNESS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double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PULL[]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80FF"/>
                </a:solidFill>
                <a:effectLst/>
                <a:latin typeface="JetBrains Mono"/>
              </a:rPr>
              <a:t>layout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80FF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(std430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binding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80FF"/>
                </a:solidFill>
                <a:effectLst/>
                <a:latin typeface="JetBrains Mono"/>
              </a:rPr>
              <a:t>buffer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80FF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buf_1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double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hairs_freq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[]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80FF"/>
                </a:solidFill>
                <a:effectLst/>
                <a:latin typeface="JetBrains Mono"/>
              </a:rPr>
              <a:t>layout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80FF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(std430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binding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80FF"/>
                </a:solidFill>
                <a:effectLst/>
                <a:latin typeface="JetBrains Mono"/>
              </a:rPr>
              <a:t>buffer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80FF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buf_2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double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samples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[]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80FF"/>
                </a:solidFill>
                <a:effectLst/>
                <a:latin typeface="JetBrains Mono"/>
              </a:rPr>
              <a:t>layout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80FF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(std430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binding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80FF"/>
                </a:solidFill>
                <a:effectLst/>
                <a:latin typeface="JetBrains Mono"/>
              </a:rPr>
              <a:t>buffer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80FF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buf_3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double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cyc_agg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[]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Cycling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aggregate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speed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80FF"/>
                </a:solidFill>
                <a:effectLst/>
                <a:latin typeface="JetBrains Mono"/>
              </a:rPr>
              <a:t>layout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80FF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(std430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binding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4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80FF"/>
                </a:solidFill>
                <a:effectLst/>
                <a:latin typeface="JetBrains Mono"/>
              </a:rPr>
              <a:t>buffer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80FF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buf_4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double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activation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[]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N_hairs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*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hair_i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+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out_i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Returns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an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index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of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an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hair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private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part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of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the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array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wrapping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if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needed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int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wi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int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int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len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int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row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len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/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hairs_freq.length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int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gl_WorkGroupID.x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*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row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+ ((i +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len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%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row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t-EE" altLang="ru-RU" sz="12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AB37A5-FE8C-4E24-B754-28328AC6250B}"/>
              </a:ext>
            </a:extLst>
          </p:cNvPr>
          <p:cNvSpPr txBox="1"/>
          <p:nvPr/>
        </p:nvSpPr>
        <p:spPr>
          <a:xfrm rot="21272434">
            <a:off x="5086506" y="206687"/>
            <a:ext cx="4160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2400" i="1" spc="200" dirty="0">
                <a:solidFill>
                  <a:srgbClr val="0070C0"/>
                </a:solidFill>
              </a:rPr>
              <a:t>Speed comes at a price...</a:t>
            </a:r>
            <a:endParaRPr lang="ru-RU" sz="2400" i="1" spc="200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D191F6-2192-4B53-B87C-55295047F73C}"/>
              </a:ext>
            </a:extLst>
          </p:cNvPr>
          <p:cNvSpPr txBox="1"/>
          <p:nvPr/>
        </p:nvSpPr>
        <p:spPr>
          <a:xfrm>
            <a:off x="4934465" y="1308220"/>
            <a:ext cx="131393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4400" b="1" i="1" dirty="0">
                <a:highlight>
                  <a:srgbClr val="808080"/>
                </a:highlight>
                <a:latin typeface="Bahnschrift Light" panose="020B0502040204020203" pitchFamily="34" charset="0"/>
              </a:rPr>
              <a:t>C</a:t>
            </a:r>
            <a:r>
              <a:rPr lang="et-EE" sz="4800" b="1" i="1" dirty="0">
                <a:highlight>
                  <a:srgbClr val="008080"/>
                </a:highlight>
                <a:latin typeface="Bahnschrift Light" panose="020B0502040204020203" pitchFamily="34" charset="0"/>
              </a:rPr>
              <a:t>O</a:t>
            </a:r>
            <a:r>
              <a:rPr lang="et-EE" sz="4800" b="1" i="1" dirty="0">
                <a:highlight>
                  <a:srgbClr val="00FFFF"/>
                </a:highlight>
                <a:latin typeface="Bahnschrift Light" panose="020B0502040204020203" pitchFamily="34" charset="0"/>
              </a:rPr>
              <a:t>M</a:t>
            </a:r>
            <a:r>
              <a:rPr lang="et-EE" sz="5400" b="1" i="1" dirty="0">
                <a:highlight>
                  <a:srgbClr val="00FFFF"/>
                </a:highlight>
                <a:latin typeface="Bahnschrift Light" panose="020B0502040204020203" pitchFamily="34" charset="0"/>
              </a:rPr>
              <a:t>P</a:t>
            </a:r>
            <a:r>
              <a:rPr lang="et-EE" sz="4800" b="1" i="1" dirty="0">
                <a:highlight>
                  <a:srgbClr val="FFFF00"/>
                </a:highlight>
                <a:latin typeface="Bahnschrift Light" panose="020B0502040204020203" pitchFamily="34" charset="0"/>
              </a:rPr>
              <a:t>U</a:t>
            </a:r>
            <a:r>
              <a:rPr lang="et-EE" sz="5400" b="1" i="1" dirty="0">
                <a:highlight>
                  <a:srgbClr val="FFFF00"/>
                </a:highlight>
                <a:latin typeface="Bahnschrift Light" panose="020B0502040204020203" pitchFamily="34" charset="0"/>
              </a:rPr>
              <a:t>T</a:t>
            </a:r>
            <a:r>
              <a:rPr lang="et-EE" sz="4800" b="1" i="1" dirty="0">
                <a:highlight>
                  <a:srgbClr val="808080"/>
                </a:highlight>
                <a:latin typeface="Bahnschrift Light" panose="020B0502040204020203" pitchFamily="34" charset="0"/>
              </a:rPr>
              <a:t>E</a:t>
            </a:r>
            <a:endParaRPr lang="ru-RU" sz="4800" b="1" i="1" dirty="0">
              <a:highlight>
                <a:srgbClr val="808080"/>
              </a:highlight>
              <a:latin typeface="Bahnschrift Light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6B8970-A826-4A97-9D6F-B10ED12DA3A8}"/>
              </a:ext>
            </a:extLst>
          </p:cNvPr>
          <p:cNvSpPr txBox="1"/>
          <p:nvPr/>
        </p:nvSpPr>
        <p:spPr>
          <a:xfrm>
            <a:off x="5053915" y="3801210"/>
            <a:ext cx="11615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4800" b="1" i="1" dirty="0">
                <a:highlight>
                  <a:srgbClr val="808080"/>
                </a:highlight>
                <a:latin typeface="Bahnschrift Light" panose="020B0502040204020203" pitchFamily="34" charset="0"/>
              </a:rPr>
              <a:t>S</a:t>
            </a:r>
            <a:r>
              <a:rPr lang="et-EE" sz="4800" b="1" i="1" dirty="0">
                <a:highlight>
                  <a:srgbClr val="800000"/>
                </a:highlight>
                <a:latin typeface="Bahnschrift Light" panose="020B0502040204020203" pitchFamily="34" charset="0"/>
              </a:rPr>
              <a:t>H</a:t>
            </a:r>
            <a:r>
              <a:rPr lang="et-EE" sz="4800" b="1" i="1" dirty="0">
                <a:highlight>
                  <a:srgbClr val="FF0000"/>
                </a:highlight>
                <a:latin typeface="Bahnschrift Light" panose="020B0502040204020203" pitchFamily="34" charset="0"/>
              </a:rPr>
              <a:t>A</a:t>
            </a:r>
            <a:r>
              <a:rPr lang="et-EE" sz="4800" b="1" i="1" dirty="0">
                <a:highlight>
                  <a:srgbClr val="808080"/>
                </a:highlight>
                <a:latin typeface="Bahnschrift Light" panose="020B0502040204020203" pitchFamily="34" charset="0"/>
              </a:rPr>
              <a:t>D</a:t>
            </a:r>
            <a:r>
              <a:rPr lang="et-EE" sz="4800" b="1" i="1" dirty="0">
                <a:highlight>
                  <a:srgbClr val="008000"/>
                </a:highlight>
                <a:latin typeface="Bahnschrift Light" panose="020B0502040204020203" pitchFamily="34" charset="0"/>
              </a:rPr>
              <a:t>E</a:t>
            </a:r>
            <a:r>
              <a:rPr lang="et-EE" sz="4800" b="1" i="1" dirty="0">
                <a:highlight>
                  <a:srgbClr val="808000"/>
                </a:highlight>
                <a:latin typeface="Bahnschrift Light" panose="020B0502040204020203" pitchFamily="34" charset="0"/>
              </a:rPr>
              <a:t>R</a:t>
            </a:r>
            <a:r>
              <a:rPr lang="et-EE" sz="4800" b="1" i="1" dirty="0">
                <a:highlight>
                  <a:srgbClr val="808080"/>
                </a:highlight>
                <a:latin typeface="Bahnschrift Light" panose="020B0502040204020203" pitchFamily="34" charset="0"/>
              </a:rPr>
              <a:t>S</a:t>
            </a:r>
            <a:endParaRPr lang="ru-RU" sz="4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33A8C4-933A-4C0F-8800-E55C5D21813D}"/>
              </a:ext>
            </a:extLst>
          </p:cNvPr>
          <p:cNvSpPr txBox="1"/>
          <p:nvPr/>
        </p:nvSpPr>
        <p:spPr>
          <a:xfrm rot="5400000">
            <a:off x="5081254" y="4966136"/>
            <a:ext cx="233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t-EE" dirty="0">
                <a:solidFill>
                  <a:srgbClr val="FFFF00"/>
                </a:solidFill>
                <a:highlight>
                  <a:srgbClr val="FF0000"/>
                </a:highlight>
              </a:rPr>
              <a:t>Crazy hardware quirks!</a:t>
            </a:r>
            <a:endParaRPr lang="ru-RU" dirty="0">
              <a:solidFill>
                <a:srgbClr val="FFFF00"/>
              </a:solidFill>
              <a:highlight>
                <a:srgbClr val="FF00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C97A2D-330E-4E38-ABCC-239EBADC980E}"/>
              </a:ext>
            </a:extLst>
          </p:cNvPr>
          <p:cNvSpPr txBox="1"/>
          <p:nvPr/>
        </p:nvSpPr>
        <p:spPr>
          <a:xfrm>
            <a:off x="7188831" y="606799"/>
            <a:ext cx="2089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t-EE" dirty="0">
                <a:solidFill>
                  <a:schemeClr val="bg2">
                    <a:lumMod val="25000"/>
                  </a:schemeClr>
                </a:solidFill>
              </a:rPr>
              <a:t>A  L IGN   M E    NT</a:t>
            </a:r>
          </a:p>
          <a:p>
            <a:r>
              <a:rPr lang="et-EE" dirty="0">
                <a:solidFill>
                  <a:schemeClr val="bg2">
                    <a:lumMod val="25000"/>
                  </a:schemeClr>
                </a:solidFill>
              </a:rPr>
              <a:t>               I   S   S U E S</a:t>
            </a:r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340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4E60E55E-5027-457F-BB49-B2303DD743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788" y="2643904"/>
            <a:ext cx="2361193" cy="2361193"/>
          </a:xfr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F3808F7-F605-4975-8541-8C326EA8A896}"/>
              </a:ext>
            </a:extLst>
          </p:cNvPr>
          <p:cNvSpPr txBox="1">
            <a:spLocks/>
          </p:cNvSpPr>
          <p:nvPr/>
        </p:nvSpPr>
        <p:spPr>
          <a:xfrm>
            <a:off x="0" y="84873"/>
            <a:ext cx="12192000" cy="586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t-EE" sz="3200" dirty="0"/>
              <a:t>ModernGL: OpenGL made „easy“ (and for Python)</a:t>
            </a:r>
            <a:endParaRPr lang="ru-RU" sz="3200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6D1E5E76-E4EA-46E1-9061-4E06D83B6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1691"/>
            <a:ext cx="7166919" cy="618630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Preparing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the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BRRR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machine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moderngl.create_context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standalone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require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430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Nothing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in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OpenGL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works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without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a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context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shader_str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open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'./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hair_shader.glsl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'r'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read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compute_shader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context.compute_shader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shader_str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Create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Compute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Shader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Feeding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it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the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buffers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buffers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[]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new_buffer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(_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array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bf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):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_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array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numpy.array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(_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array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_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buffer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context.buffer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(_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array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_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buffer.bind_to_storage_buffer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len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bf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bf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+= [_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buffer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new_buffer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([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FRICTION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LOUDNESS] + PULL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buffers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new_buffer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hairs_freq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buffers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new_buffer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samples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buffers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cycling_speed_aggregate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numpy.zeros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(HAIRS * 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5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math.ceil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/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hairs_freq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]))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dtype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=numpy.float64)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new_buffer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cycling_speed_aggregate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buffers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raw_output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numpy.zeros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(HAIRS * SAMPLES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dtype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=numpy.float64)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new_buffer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raw_output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buffers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Running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the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BRRR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machine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compute_shader.run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group_x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=HAIRS)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Read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the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buffer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interpret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as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floats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return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arr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numpy.frombuffer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buffers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len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buffers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-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read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dtype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'&lt;f8'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arr.shape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(HAIRS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arr.size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// HAIRS)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arr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numpy.delete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arr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Объект 4">
            <a:extLst>
              <a:ext uri="{FF2B5EF4-FFF2-40B4-BE49-F238E27FC236}">
                <a16:creationId xmlns:a16="http://schemas.microsoft.com/office/drawing/2014/main" id="{11811EA5-35C3-496F-80B3-18C071B65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0980">
            <a:off x="9811188" y="1413731"/>
            <a:ext cx="1140553" cy="1140553"/>
          </a:xfrm>
          <a:prstGeom prst="rect">
            <a:avLst/>
          </a:prstGeom>
        </p:spPr>
      </p:pic>
      <p:pic>
        <p:nvPicPr>
          <p:cNvPr id="12" name="Объект 4">
            <a:extLst>
              <a:ext uri="{FF2B5EF4-FFF2-40B4-BE49-F238E27FC236}">
                <a16:creationId xmlns:a16="http://schemas.microsoft.com/office/drawing/2014/main" id="{419F0CDA-83D3-4645-8128-D2ED96916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3104">
            <a:off x="7848175" y="1620618"/>
            <a:ext cx="1492691" cy="149269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D09703D-EAE4-4AB7-8B22-CF84E7245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17668">
            <a:off x="6262372" y="2906948"/>
            <a:ext cx="4009897" cy="4009897"/>
          </a:xfrm>
          <a:prstGeom prst="rect">
            <a:avLst/>
          </a:prstGeom>
        </p:spPr>
      </p:pic>
      <p:pic>
        <p:nvPicPr>
          <p:cNvPr id="15" name="Объект 4">
            <a:extLst>
              <a:ext uri="{FF2B5EF4-FFF2-40B4-BE49-F238E27FC236}">
                <a16:creationId xmlns:a16="http://schemas.microsoft.com/office/drawing/2014/main" id="{5C2C1761-ED45-41E2-A323-B4FB955C2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55030">
            <a:off x="9073903" y="1003424"/>
            <a:ext cx="735768" cy="735768"/>
          </a:xfrm>
          <a:prstGeom prst="rect">
            <a:avLst/>
          </a:prstGeom>
        </p:spPr>
      </p:pic>
      <p:pic>
        <p:nvPicPr>
          <p:cNvPr id="16" name="Объект 4">
            <a:extLst>
              <a:ext uri="{FF2B5EF4-FFF2-40B4-BE49-F238E27FC236}">
                <a16:creationId xmlns:a16="http://schemas.microsoft.com/office/drawing/2014/main" id="{FDA4FE52-B18C-4BF4-AE08-83F9889A3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94319">
            <a:off x="11141316" y="1510593"/>
            <a:ext cx="511573" cy="51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56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4D90715-5D41-4C72-8940-7AAB678EC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638318">
            <a:off x="891606" y="3820336"/>
            <a:ext cx="438680" cy="4486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43832B-8E4A-4DAA-906F-6CFB4A23C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/>
              <a:t>First results! </a:t>
            </a:r>
            <a:r>
              <a:rPr lang="et-EE" sz="2800" dirty="0"/>
              <a:t>Just abs(speed) of pendulums, no post-processing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4926F9-CFCE-4D85-B0D9-966E24E7A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314" y="3925326"/>
            <a:ext cx="5461686" cy="29397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0DDCCDF-E4DF-40B8-8F7F-30185D8AD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23998"/>
            <a:ext cx="12192000" cy="244449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CF0C9BB-ABDB-4574-9B18-CA54B94A8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638318">
            <a:off x="5174641" y="3820334"/>
            <a:ext cx="438680" cy="4486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4744A4-28BF-45F8-B5F1-D4AB27A0F2A7}"/>
              </a:ext>
            </a:extLst>
          </p:cNvPr>
          <p:cNvSpPr txBox="1"/>
          <p:nvPr/>
        </p:nvSpPr>
        <p:spPr>
          <a:xfrm>
            <a:off x="450363" y="4927787"/>
            <a:ext cx="55927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t-EE" dirty="0"/>
              <a:t>It works! No aggregation, correction, nothing. Still usable!</a:t>
            </a:r>
          </a:p>
          <a:p>
            <a:r>
              <a:rPr lang="et-EE" dirty="0"/>
              <a:t>Time of processing: negligeble.</a:t>
            </a:r>
          </a:p>
          <a:p>
            <a:r>
              <a:rPr lang="et-EE" dirty="0"/>
              <a:t>Days of work almost paid off!</a:t>
            </a:r>
          </a:p>
          <a:p>
            <a:r>
              <a:rPr lang="et-EE" dirty="0"/>
              <a:t>There was a very nasty bug somewhere...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9ED210-FCC3-4583-9004-F2E5D33AE991}"/>
              </a:ext>
            </a:extLst>
          </p:cNvPr>
          <p:cNvSpPr txBox="1"/>
          <p:nvPr/>
        </p:nvSpPr>
        <p:spPr>
          <a:xfrm>
            <a:off x="471347" y="6239906"/>
            <a:ext cx="499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t-EE" i="1" dirty="0">
                <a:latin typeface="Arial Black" panose="020B0A04020102020204" pitchFamily="34" charset="0"/>
              </a:rPr>
              <a:t>What’s with those ugly vertical lines?!</a:t>
            </a:r>
            <a:endParaRPr lang="ru-RU" i="1" dirty="0">
              <a:latin typeface="Arial Black" panose="020B0A04020102020204" pitchFamily="34" charset="0"/>
            </a:endParaRP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6CA2A438-8544-4154-9009-20A725F2E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363" y="3946756"/>
            <a:ext cx="6493476" cy="10859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t-EE" dirty="0"/>
              <a:t>50hz sine </a:t>
            </a:r>
            <a:r>
              <a:rPr lang="et-EE" sz="2000" i="1" dirty="0"/>
              <a:t>(smoothed amplitude) </a:t>
            </a:r>
            <a:r>
              <a:rPr lang="et-EE" dirty="0"/>
              <a:t>for 200 ms</a:t>
            </a:r>
            <a:r>
              <a:rPr lang="et-EE" sz="2000" dirty="0"/>
              <a:t>,</a:t>
            </a:r>
            <a:endParaRPr lang="et-EE" dirty="0"/>
          </a:p>
          <a:p>
            <a:pPr marL="0" indent="0">
              <a:buNone/>
            </a:pPr>
            <a:r>
              <a:rPr lang="et-EE" sz="2000" dirty="0"/>
              <a:t>then 200ms of silence</a:t>
            </a:r>
            <a:endParaRPr lang="ru-RU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709A77-1EC3-4B3E-98BF-BAD9EAFC3821}"/>
              </a:ext>
            </a:extLst>
          </p:cNvPr>
          <p:cNvSpPr txBox="1"/>
          <p:nvPr/>
        </p:nvSpPr>
        <p:spPr>
          <a:xfrm>
            <a:off x="9750981" y="2649561"/>
            <a:ext cx="1602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2">
                    <a:lumMod val="75000"/>
                  </a:schemeClr>
                </a:solidFill>
              </a:rPr>
              <a:t>↑</a:t>
            </a:r>
            <a:r>
              <a:rPr lang="et-EE" dirty="0">
                <a:solidFill>
                  <a:schemeClr val="accent2">
                    <a:lumMod val="75000"/>
                  </a:schemeClr>
                </a:solidFill>
              </a:rPr>
              <a:t>  more bassy</a:t>
            </a:r>
          </a:p>
          <a:p>
            <a:r>
              <a:rPr lang="ru-RU" dirty="0">
                <a:solidFill>
                  <a:schemeClr val="accent2">
                    <a:lumMod val="75000"/>
                  </a:schemeClr>
                </a:solidFill>
              </a:rPr>
              <a:t>↓</a:t>
            </a:r>
            <a:r>
              <a:rPr lang="et-EE" dirty="0">
                <a:solidFill>
                  <a:schemeClr val="accent2">
                    <a:lumMod val="75000"/>
                  </a:schemeClr>
                </a:solidFill>
              </a:rPr>
              <a:t>     less bassy</a:t>
            </a:r>
            <a:endParaRPr lang="ru-RU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141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43832B-8E4A-4DAA-906F-6CFB4A23C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An improvement. </a:t>
            </a:r>
            <a:r>
              <a:rPr lang="et-EE" sz="2800" dirty="0"/>
              <a:t>Tiny little bit of post-processing</a:t>
            </a:r>
            <a:endParaRPr lang="ru-RU" sz="2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4926F9-CFCE-4D85-B0D9-966E24E7A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314" y="3925326"/>
            <a:ext cx="5461686" cy="29397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4744A4-28BF-45F8-B5F1-D4AB27A0F2A7}"/>
              </a:ext>
            </a:extLst>
          </p:cNvPr>
          <p:cNvSpPr txBox="1"/>
          <p:nvPr/>
        </p:nvSpPr>
        <p:spPr>
          <a:xfrm>
            <a:off x="533050" y="4003206"/>
            <a:ext cx="61334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t-EE" dirty="0"/>
              <a:t>Changes:</a:t>
            </a:r>
          </a:p>
          <a:p>
            <a:r>
              <a:rPr lang="et-EE" dirty="0"/>
              <a:t>1. Amplitude-dependent friction. This has Constant-Q vibes       ,</a:t>
            </a:r>
          </a:p>
          <a:p>
            <a:r>
              <a:rPr lang="et-EE" dirty="0"/>
              <a:t>but we can fine-tune the parameters</a:t>
            </a:r>
          </a:p>
          <a:p>
            <a:r>
              <a:rPr lang="et-EE" dirty="0"/>
              <a:t>2. Amplitude-dependent aggregation, over half-sine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FE434E3-FE5F-48B1-B091-11E915EB9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123" y="4313822"/>
            <a:ext cx="402772" cy="3356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18FBF8-73BA-4B31-BDB7-FC4BB27F9C1E}"/>
              </a:ext>
            </a:extLst>
          </p:cNvPr>
          <p:cNvSpPr txBox="1"/>
          <p:nvPr/>
        </p:nvSpPr>
        <p:spPr>
          <a:xfrm>
            <a:off x="471347" y="6239906"/>
            <a:ext cx="3078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t-EE" i="1" dirty="0">
                <a:latin typeface="Arial Black" panose="020B0A04020102020204" pitchFamily="34" charset="0"/>
              </a:rPr>
              <a:t>You see that ugly tail? </a:t>
            </a:r>
            <a:endParaRPr lang="ru-RU" i="1" dirty="0">
              <a:latin typeface="Arial Black" panose="020B0A040201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00E41C9-82B9-4007-B418-92BCAF884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30767"/>
            <a:ext cx="12192000" cy="244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588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43832B-8E4A-4DAA-906F-6CFB4A23C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98427" cy="1325563"/>
          </a:xfrm>
        </p:spPr>
        <p:txBody>
          <a:bodyPr>
            <a:normAutofit/>
          </a:bodyPr>
          <a:lstStyle/>
          <a:p>
            <a:r>
              <a:rPr lang="et-EE" dirty="0"/>
              <a:t>Bugs boundary... </a:t>
            </a:r>
            <a:r>
              <a:rPr lang="et-EE" sz="2800" dirty="0"/>
              <a:t>Becoming uncanny</a:t>
            </a:r>
            <a:endParaRPr lang="ru-RU" sz="2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4926F9-CFCE-4D85-B0D9-966E24E7A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314" y="3925326"/>
            <a:ext cx="5461686" cy="293976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FD42950-94F9-4645-9C32-8345062FC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3995"/>
            <a:ext cx="12192000" cy="24444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62A0B0-6727-4ACC-9906-61DBBB4AFD6B}"/>
              </a:ext>
            </a:extLst>
          </p:cNvPr>
          <p:cNvSpPr txBox="1"/>
          <p:nvPr/>
        </p:nvSpPr>
        <p:spPr>
          <a:xfrm>
            <a:off x="486548" y="5304820"/>
            <a:ext cx="4887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t-EE" b="1" i="1" dirty="0">
                <a:solidFill>
                  <a:schemeClr val="accent6">
                    <a:lumMod val="50000"/>
                  </a:schemeClr>
                </a:solidFill>
                <a:latin typeface="Comic Sans MS" panose="030F0702030302020204" pitchFamily="66" charset="0"/>
              </a:rPr>
              <a:t>Still, this awful noise needs to go away..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04BD52-840B-42A3-904A-2CA416A1D5E1}"/>
              </a:ext>
            </a:extLst>
          </p:cNvPr>
          <p:cNvSpPr txBox="1"/>
          <p:nvPr/>
        </p:nvSpPr>
        <p:spPr>
          <a:xfrm>
            <a:off x="543698" y="5628432"/>
            <a:ext cx="58324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t-EE" i="1" dirty="0">
                <a:solidFill>
                  <a:schemeClr val="accent6">
                    <a:lumMod val="50000"/>
                  </a:schemeClr>
                </a:solidFill>
              </a:rPr>
              <a:t>What if we first measure (empirically)</a:t>
            </a:r>
          </a:p>
          <a:p>
            <a:r>
              <a:rPr lang="et-EE" i="1" dirty="0">
                <a:solidFill>
                  <a:schemeClr val="accent6">
                    <a:lumMod val="50000"/>
                  </a:schemeClr>
                </a:solidFill>
              </a:rPr>
              <a:t>noise level for each bin from each other bin,</a:t>
            </a:r>
          </a:p>
          <a:p>
            <a:r>
              <a:rPr lang="et-EE" i="1" dirty="0">
                <a:solidFill>
                  <a:schemeClr val="accent6">
                    <a:lumMod val="50000"/>
                  </a:schemeClr>
                </a:solidFill>
              </a:rPr>
              <a:t>and then (when creating spectrograms) correct accordingly?</a:t>
            </a:r>
            <a:endParaRPr lang="ru-RU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C6DA54-0E55-4686-A50B-574EDE3A33F5}"/>
              </a:ext>
            </a:extLst>
          </p:cNvPr>
          <p:cNvSpPr txBox="1"/>
          <p:nvPr/>
        </p:nvSpPr>
        <p:spPr>
          <a:xfrm>
            <a:off x="533050" y="4003206"/>
            <a:ext cx="4614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t-EE" dirty="0"/>
              <a:t>Changes:</a:t>
            </a:r>
          </a:p>
          <a:p>
            <a:r>
              <a:rPr lang="et-EE" dirty="0"/>
              <a:t>1. Try to compensate for amplitude diminishing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A0B3FC-49E6-4AEF-8F6C-E095E12C71DF}"/>
              </a:ext>
            </a:extLst>
          </p:cNvPr>
          <p:cNvSpPr txBox="1"/>
          <p:nvPr/>
        </p:nvSpPr>
        <p:spPr>
          <a:xfrm>
            <a:off x="289559" y="4940732"/>
            <a:ext cx="405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t-EE" dirty="0"/>
              <a:t>The first stage of the project ends here </a:t>
            </a:r>
            <a:r>
              <a:rPr lang="et-EE" dirty="0">
                <a:sym typeface="Wingdings" panose="05000000000000000000" pitchFamily="2" charset="2"/>
              </a:rPr>
              <a:t>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2111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F5DE892-D86B-4BB1-A10E-38DE98FC4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213270"/>
            <a:ext cx="11098427" cy="1325563"/>
          </a:xfrm>
        </p:spPr>
        <p:txBody>
          <a:bodyPr>
            <a:normAutofit/>
          </a:bodyPr>
          <a:lstStyle/>
          <a:p>
            <a:r>
              <a:rPr lang="et-EE" sz="4000" dirty="0"/>
              <a:t>For now, this is more or less a failure,</a:t>
            </a:r>
            <a:br>
              <a:rPr lang="et-EE" sz="4000" dirty="0"/>
            </a:br>
            <a:r>
              <a:rPr lang="et-EE" sz="4000" dirty="0"/>
              <a:t>but not completely unpromising</a:t>
            </a:r>
            <a:endParaRPr lang="ru-RU" sz="4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A90D0E-6E39-43D2-9468-BAE248325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8833"/>
            <a:ext cx="12192000" cy="4145459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B618CFB-77B2-4B83-B02B-C317A52D9A1B}"/>
              </a:ext>
            </a:extLst>
          </p:cNvPr>
          <p:cNvSpPr txBox="1">
            <a:spLocks/>
          </p:cNvSpPr>
          <p:nvPr/>
        </p:nvSpPr>
        <p:spPr>
          <a:xfrm>
            <a:off x="838198" y="5532437"/>
            <a:ext cx="110984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t-EE" sz="3200" i="1" dirty="0"/>
              <a:t>Further research needed</a:t>
            </a:r>
            <a:r>
              <a:rPr lang="et-EE" sz="3200" baseline="30000" dirty="0"/>
              <a:t>(tm)</a:t>
            </a:r>
            <a:endParaRPr lang="ru-RU" sz="3200" baseline="30000" dirty="0"/>
          </a:p>
        </p:txBody>
      </p:sp>
    </p:spTree>
    <p:extLst>
      <p:ext uri="{BB962C8B-B14F-4D97-AF65-F5344CB8AC3E}">
        <p14:creationId xmlns:p14="http://schemas.microsoft.com/office/powerpoint/2010/main" val="2258298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0A459F-9EFE-4647-9806-392B7BA43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/>
              <a:t>Thank you!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0ED547-7541-4BCA-8EA1-5B1F84FB6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t-EE" b="1" dirty="0"/>
              <a:t>Please ask questions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33625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2219BD-D89D-41F0-9EA7-F3718CBFA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/>
              <a:t>Shortcomings of previous methods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E80E49-793D-4BE6-8CA0-C9311EBFE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18838" cy="4351338"/>
          </a:xfrm>
        </p:spPr>
        <p:txBody>
          <a:bodyPr>
            <a:normAutofit/>
          </a:bodyPr>
          <a:lstStyle/>
          <a:p>
            <a:r>
              <a:rPr lang="et-EE" sz="3200" b="1" i="1" dirty="0"/>
              <a:t>STFT</a:t>
            </a:r>
            <a:r>
              <a:rPr lang="et-EE" sz="3200" dirty="0"/>
              <a:t> has a laughably low resolution low frequencies</a:t>
            </a:r>
          </a:p>
          <a:p>
            <a:r>
              <a:rPr lang="et-EE" sz="3200" b="1" i="1" dirty="0"/>
              <a:t>Constant-Q</a:t>
            </a:r>
            <a:r>
              <a:rPr lang="et-EE" sz="3200" dirty="0"/>
              <a:t> is better at recognizing bass frequency, but time resolution for it is insufficient</a:t>
            </a:r>
          </a:p>
          <a:p>
            <a:r>
              <a:rPr lang="et-EE" sz="3200" b="1" dirty="0"/>
              <a:t>Super Constant-Q</a:t>
            </a:r>
            <a:r>
              <a:rPr lang="et-EE" sz="3200" dirty="0"/>
              <a:t>: still not good enough, starts to get very slow (on CPU)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4B03E4-8169-4857-841E-170B69E03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2941" y="-3432"/>
            <a:ext cx="2669059" cy="68614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C87D39-3E6B-4685-A368-68696A55DEEC}"/>
              </a:ext>
            </a:extLst>
          </p:cNvPr>
          <p:cNvSpPr txBox="1"/>
          <p:nvPr/>
        </p:nvSpPr>
        <p:spPr>
          <a:xfrm>
            <a:off x="5486400" y="6124476"/>
            <a:ext cx="3970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t-EE" dirty="0">
                <a:solidFill>
                  <a:schemeClr val="accent6"/>
                </a:solidFill>
              </a:rPr>
              <a:t>Ah, yes, 16 clearly distinguishable bass</a:t>
            </a:r>
          </a:p>
          <a:p>
            <a:pPr algn="r"/>
            <a:r>
              <a:rPr lang="et-EE" dirty="0">
                <a:solidFill>
                  <a:schemeClr val="accent6"/>
                </a:solidFill>
              </a:rPr>
              <a:t>notes indeed are present here!</a:t>
            </a:r>
          </a:p>
        </p:txBody>
      </p:sp>
    </p:spTree>
    <p:extLst>
      <p:ext uri="{BB962C8B-B14F-4D97-AF65-F5344CB8AC3E}">
        <p14:creationId xmlns:p14="http://schemas.microsoft.com/office/powerpoint/2010/main" val="4195794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3063BD-F423-4A75-B6D2-A81FC13E0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i="1" dirty="0"/>
              <a:t>Why are they so bad?</a:t>
            </a:r>
            <a:endParaRPr lang="ru-RU" i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41B00C-9113-44C8-B2EF-BB9AF5AB7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t-EE" sz="3200" dirty="0"/>
              <a:t>People can tell 35hz and 37hz waves apart,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t-EE" sz="3200" dirty="0"/>
              <a:t>Even if they are being played for less than half a second!</a:t>
            </a:r>
            <a:endParaRPr lang="et-EE" dirty="0"/>
          </a:p>
          <a:p>
            <a:pPr marL="0" indent="0">
              <a:buNone/>
            </a:pPr>
            <a:endParaRPr lang="et-EE" i="1" dirty="0"/>
          </a:p>
          <a:p>
            <a:pPr marL="0" indent="0">
              <a:buNone/>
            </a:pPr>
            <a:r>
              <a:rPr lang="et-EE" i="1" dirty="0"/>
              <a:t>There must be an issue with our approach...</a:t>
            </a:r>
          </a:p>
          <a:p>
            <a:pPr marL="0" indent="0">
              <a:buNone/>
            </a:pPr>
            <a:r>
              <a:rPr lang="et-EE" i="1" dirty="0"/>
              <a:t>How does the ear hear the bass?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3195804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E0D173-D672-4C41-A3C7-57135A796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/>
              <a:t>Lets make an educated guess: Pendulums!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BE58371-48E5-4784-9993-92431EF99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70" y="1765922"/>
            <a:ext cx="5127021" cy="3326155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22BF67-C04E-4F32-AF24-0AD21C3008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9102" y="1765922"/>
            <a:ext cx="3535228" cy="332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62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9A9ECC-71B5-4EB1-8470-0AE471DC7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/>
              <a:t>Pendulums </a:t>
            </a:r>
            <a:r>
              <a:rPr lang="et-EE" sz="2000" dirty="0"/>
              <a:t>in their natural habitat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C9735A-B73A-498D-94E2-5FFA4A6B4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47737"/>
          </a:xfrm>
        </p:spPr>
        <p:txBody>
          <a:bodyPr/>
          <a:lstStyle/>
          <a:p>
            <a:r>
              <a:rPr lang="et-EE" dirty="0"/>
              <a:t>Response: pendulum reacts to the disturbances around it</a:t>
            </a:r>
          </a:p>
          <a:p>
            <a:r>
              <a:rPr lang="et-EE" dirty="0"/>
              <a:t>Pull: pendulum accelerates towards its equilibrium point</a:t>
            </a:r>
          </a:p>
          <a:p>
            <a:r>
              <a:rPr lang="et-EE" dirty="0"/>
              <a:t>Friction: oscillation amplitude diminishes with time</a:t>
            </a:r>
          </a:p>
          <a:p>
            <a:pPr marL="0" indent="0">
              <a:buNone/>
            </a:pPr>
            <a:endParaRPr lang="et-E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514C89-0402-4B2D-A68D-139496B95D2F}"/>
              </a:ext>
            </a:extLst>
          </p:cNvPr>
          <p:cNvSpPr txBox="1"/>
          <p:nvPr/>
        </p:nvSpPr>
        <p:spPr>
          <a:xfrm>
            <a:off x="7965948" y="5388570"/>
            <a:ext cx="33878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t-EE" dirty="0"/>
              <a:t>You get 10 points</a:t>
            </a:r>
          </a:p>
          <a:p>
            <a:pPr algn="r"/>
            <a:r>
              <a:rPr lang="et-EE" dirty="0"/>
              <a:t>for figuring out how this relates to</a:t>
            </a:r>
          </a:p>
          <a:p>
            <a:pPr algn="r"/>
            <a:r>
              <a:rPr lang="et-EE" dirty="0"/>
              <a:t>Discrete Fourier Transform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6953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73E617-3EFE-4DB4-89D6-9E82938E5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Post-processing</a:t>
            </a:r>
            <a:r>
              <a:rPr lang="et-EE" b="1" dirty="0"/>
              <a:t> </a:t>
            </a:r>
            <a:r>
              <a:rPr lang="et-EE" sz="2000" dirty="0"/>
              <a:t>or lack thereof</a:t>
            </a:r>
            <a:endParaRPr lang="ru-RU" sz="2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579E9F-A27C-4CAA-8D47-22EB42D4D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05402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t-EE" dirty="0"/>
              <a:t>Aggregation: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t-EE" sz="2200" dirty="0"/>
              <a:t>speed fluctuates, but we take average of some period</a:t>
            </a:r>
          </a:p>
          <a:p>
            <a:pPr marL="0" indent="0">
              <a:spcBef>
                <a:spcPts val="0"/>
              </a:spcBef>
              <a:buNone/>
            </a:pPr>
            <a:endParaRPr lang="et-EE" dirty="0"/>
          </a:p>
          <a:p>
            <a:pPr marL="0" indent="0">
              <a:spcBef>
                <a:spcPts val="0"/>
              </a:spcBef>
              <a:buNone/>
            </a:pPr>
            <a:r>
              <a:rPr lang="et-EE" dirty="0"/>
              <a:t>Volume correction: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t-EE" sz="2200" dirty="0"/>
              <a:t>aggregated speed increases fast → ramp up perceived volume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t-EE" sz="2200" dirty="0"/>
              <a:t>aggregated speed decreases by the friction → immediate volume decay</a:t>
            </a:r>
          </a:p>
          <a:p>
            <a:pPr marL="0" indent="0">
              <a:spcBef>
                <a:spcPts val="0"/>
              </a:spcBef>
              <a:buNone/>
            </a:pPr>
            <a:endParaRPr lang="et-EE" dirty="0"/>
          </a:p>
          <a:p>
            <a:pPr marL="0" indent="0">
              <a:spcBef>
                <a:spcPts val="0"/>
              </a:spcBef>
              <a:buNone/>
            </a:pPr>
            <a:r>
              <a:rPr lang="et-EE" dirty="0"/>
              <a:t>Retrospective correction: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t-EE" sz="2200" dirty="0"/>
              <a:t>Knowning frequencies better after some time, correct earlier noise</a:t>
            </a:r>
            <a:endParaRPr lang="ru-RU" sz="2200" dirty="0"/>
          </a:p>
          <a:p>
            <a:pPr marL="0" indent="0">
              <a:spcBef>
                <a:spcPts val="0"/>
              </a:spcBef>
              <a:buNone/>
            </a:pPr>
            <a:endParaRPr lang="et-EE" dirty="0"/>
          </a:p>
          <a:p>
            <a:pPr marL="0" indent="0">
              <a:spcBef>
                <a:spcPts val="0"/>
              </a:spcBef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2669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73E617-3EFE-4DB4-89D6-9E82938E5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Post-processing</a:t>
            </a:r>
            <a:r>
              <a:rPr lang="et-E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t-E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 lack thereof</a:t>
            </a:r>
            <a:endParaRPr lang="ru-RU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579E9F-A27C-4CAA-8D47-22EB42D4D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05402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t-E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Aggregation: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t-EE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speed fluctuates, but we take average of some period</a:t>
            </a:r>
          </a:p>
          <a:p>
            <a:pPr marL="0" indent="0">
              <a:spcBef>
                <a:spcPts val="0"/>
              </a:spcBef>
              <a:buNone/>
            </a:pPr>
            <a:endParaRPr lang="et-E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t-E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Volume correction: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t-EE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aggregated speed increases fast → ramp up perceived volume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t-EE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aggregated speed decreases by the friction → immediate volume decay</a:t>
            </a:r>
          </a:p>
          <a:p>
            <a:pPr marL="0" indent="0">
              <a:spcBef>
                <a:spcPts val="0"/>
              </a:spcBef>
              <a:buNone/>
            </a:pPr>
            <a:endParaRPr lang="et-E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t-E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Retrospective correction: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t-EE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Knowning frequencies better after some time, correct earlier noise</a:t>
            </a:r>
            <a:endParaRPr lang="ru-RU" sz="2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t-E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7A51AA-2225-4E80-A115-196D4416705F}"/>
              </a:ext>
            </a:extLst>
          </p:cNvPr>
          <p:cNvSpPr txBox="1"/>
          <p:nvPr/>
        </p:nvSpPr>
        <p:spPr>
          <a:xfrm>
            <a:off x="2990336" y="5538768"/>
            <a:ext cx="84932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t-EE" sz="2800" i="1" dirty="0"/>
              <a:t>What else can we do?</a:t>
            </a:r>
          </a:p>
          <a:p>
            <a:pPr algn="r"/>
            <a:r>
              <a:rPr lang="et-EE" sz="2800" i="1" dirty="0"/>
              <a:t>Give this question a shot and share your ideas!</a:t>
            </a:r>
            <a:endParaRPr lang="ru-RU" sz="2800" i="1" dirty="0"/>
          </a:p>
        </p:txBody>
      </p:sp>
    </p:spTree>
    <p:extLst>
      <p:ext uri="{BB962C8B-B14F-4D97-AF65-F5344CB8AC3E}">
        <p14:creationId xmlns:p14="http://schemas.microsoft.com/office/powerpoint/2010/main" val="1704003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B33A84-FB7F-4478-B976-1DB48D01B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/>
              <a:t>There is one </a:t>
            </a:r>
            <a:r>
              <a:rPr lang="et-EE" i="1" dirty="0"/>
              <a:t>tiny</a:t>
            </a:r>
            <a:r>
              <a:rPr lang="et-EE" dirty="0"/>
              <a:t> issue trough...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560D71-F64A-4EB2-BE42-DA5D29AB4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891435"/>
          </a:xfrm>
        </p:spPr>
        <p:txBody>
          <a:bodyPr/>
          <a:lstStyle/>
          <a:p>
            <a:pPr marL="0" indent="0">
              <a:lnSpc>
                <a:spcPct val="80000"/>
              </a:lnSpc>
              <a:spcBef>
                <a:spcPts val="500"/>
              </a:spcBef>
              <a:buNone/>
            </a:pPr>
            <a:r>
              <a:rPr lang="et-EE" dirty="0"/>
              <a:t>Half-tone resolution from 20 to </a:t>
            </a:r>
            <a:r>
              <a:rPr lang="ru-RU" dirty="0"/>
              <a:t>2560</a:t>
            </a:r>
            <a:r>
              <a:rPr lang="et-EE" dirty="0"/>
              <a:t>hz: ~</a:t>
            </a:r>
            <a:r>
              <a:rPr lang="ru-RU" dirty="0">
                <a:solidFill>
                  <a:srgbClr val="FF0000"/>
                </a:solidFill>
              </a:rPr>
              <a:t>84</a:t>
            </a:r>
            <a:r>
              <a:rPr lang="et-EE" dirty="0"/>
              <a:t> pendulums</a:t>
            </a:r>
          </a:p>
          <a:p>
            <a:pPr marL="0" indent="0">
              <a:lnSpc>
                <a:spcPct val="80000"/>
              </a:lnSpc>
              <a:spcBef>
                <a:spcPts val="500"/>
              </a:spcBef>
              <a:buNone/>
            </a:pPr>
            <a:r>
              <a:rPr lang="et-EE" dirty="0"/>
              <a:t>Five-cent resolution from 20 to 20000hz: ~</a:t>
            </a:r>
            <a:r>
              <a:rPr lang="ru-RU" dirty="0"/>
              <a:t>2400</a:t>
            </a:r>
            <a:r>
              <a:rPr lang="et-EE" dirty="0"/>
              <a:t> pendulums</a:t>
            </a:r>
          </a:p>
          <a:p>
            <a:pPr marL="0" indent="0">
              <a:lnSpc>
                <a:spcPct val="80000"/>
              </a:lnSpc>
              <a:spcBef>
                <a:spcPts val="500"/>
              </a:spcBef>
              <a:buNone/>
            </a:pPr>
            <a:endParaRPr lang="et-EE" dirty="0"/>
          </a:p>
          <a:p>
            <a:pPr marL="0" indent="0">
              <a:lnSpc>
                <a:spcPct val="80000"/>
              </a:lnSpc>
              <a:spcBef>
                <a:spcPts val="500"/>
              </a:spcBef>
              <a:buNone/>
            </a:pPr>
            <a:r>
              <a:rPr lang="et-EE" dirty="0"/>
              <a:t>Reasonable sample rates: </a:t>
            </a:r>
            <a:r>
              <a:rPr lang="et-EE" dirty="0">
                <a:solidFill>
                  <a:srgbClr val="FF0000"/>
                </a:solidFill>
              </a:rPr>
              <a:t>8000</a:t>
            </a:r>
            <a:r>
              <a:rPr lang="et-EE" dirty="0"/>
              <a:t>hz, 44100hz, 48000hz</a:t>
            </a:r>
          </a:p>
          <a:p>
            <a:pPr marL="0" indent="0">
              <a:lnSpc>
                <a:spcPct val="80000"/>
              </a:lnSpc>
              <a:spcBef>
                <a:spcPts val="500"/>
              </a:spcBef>
              <a:buNone/>
            </a:pPr>
            <a:endParaRPr lang="et-EE" dirty="0"/>
          </a:p>
          <a:p>
            <a:pPr marL="0" indent="0">
              <a:lnSpc>
                <a:spcPct val="80000"/>
              </a:lnSpc>
              <a:spcBef>
                <a:spcPts val="500"/>
              </a:spcBef>
              <a:buNone/>
            </a:pPr>
            <a:r>
              <a:rPr lang="et-EE" dirty="0"/>
              <a:t>Reasonable durations: </a:t>
            </a:r>
            <a:r>
              <a:rPr lang="et-EE" dirty="0">
                <a:solidFill>
                  <a:srgbClr val="FF0000"/>
                </a:solidFill>
              </a:rPr>
              <a:t>30</a:t>
            </a:r>
            <a:r>
              <a:rPr lang="et-EE" dirty="0"/>
              <a:t> seconds, 3 minutes, 15 minutes</a:t>
            </a:r>
          </a:p>
          <a:p>
            <a:pPr marL="0" indent="0">
              <a:lnSpc>
                <a:spcPct val="80000"/>
              </a:lnSpc>
              <a:spcBef>
                <a:spcPts val="500"/>
              </a:spcBef>
              <a:buNone/>
            </a:pPr>
            <a:endParaRPr lang="et-EE" dirty="0"/>
          </a:p>
          <a:p>
            <a:pPr marL="0" indent="0">
              <a:lnSpc>
                <a:spcPct val="80000"/>
              </a:lnSpc>
              <a:spcBef>
                <a:spcPts val="500"/>
              </a:spcBef>
              <a:buNone/>
            </a:pPr>
            <a:r>
              <a:rPr lang="et-EE" dirty="0"/>
              <a:t>Calculating physics is not demanding, but it still takes cycles (~</a:t>
            </a:r>
            <a:r>
              <a:rPr lang="et-EE" dirty="0">
                <a:solidFill>
                  <a:srgbClr val="FF0000"/>
                </a:solidFill>
              </a:rPr>
              <a:t>100</a:t>
            </a:r>
            <a:r>
              <a:rPr lang="et-EE" dirty="0"/>
              <a:t>?)</a:t>
            </a:r>
          </a:p>
        </p:txBody>
      </p:sp>
    </p:spTree>
    <p:extLst>
      <p:ext uri="{BB962C8B-B14F-4D97-AF65-F5344CB8AC3E}">
        <p14:creationId xmlns:p14="http://schemas.microsoft.com/office/powerpoint/2010/main" val="3935269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FF5E00-5DEC-49A1-8BE0-9072F6103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sz="3200" dirty="0"/>
              <a:t>= at least </a:t>
            </a:r>
            <a:r>
              <a:rPr lang="et-EE" sz="3200" b="1" dirty="0">
                <a:solidFill>
                  <a:srgbClr val="FF0000"/>
                </a:solidFill>
              </a:rPr>
              <a:t>2 billion </a:t>
            </a:r>
            <a:r>
              <a:rPr lang="et-EE" sz="3200" dirty="0"/>
              <a:t>CPU cycles,</a:t>
            </a:r>
            <a:br>
              <a:rPr lang="et-EE" sz="3200" dirty="0"/>
            </a:br>
            <a:r>
              <a:rPr lang="et-EE" sz="3200" dirty="0"/>
              <a:t>up to </a:t>
            </a:r>
            <a:r>
              <a:rPr lang="et-EE" sz="3600" b="1" i="1" dirty="0">
                <a:solidFill>
                  <a:srgbClr val="FF0000"/>
                </a:solidFill>
              </a:rPr>
              <a:t>300 billions </a:t>
            </a:r>
            <a:r>
              <a:rPr lang="et-EE" sz="3200" dirty="0"/>
              <a:t>if you want to flex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58955726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</TotalTime>
  <Words>620</Words>
  <Application>Microsoft Office PowerPoint</Application>
  <PresentationFormat>Широкоэкранный</PresentationFormat>
  <Paragraphs>99</Paragraphs>
  <Slides>18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6" baseType="lpstr">
      <vt:lpstr>Arial</vt:lpstr>
      <vt:lpstr>Arial Black</vt:lpstr>
      <vt:lpstr>Bahnschrift Light</vt:lpstr>
      <vt:lpstr>Calibri</vt:lpstr>
      <vt:lpstr>Calibri Light</vt:lpstr>
      <vt:lpstr>Comic Sans MS</vt:lpstr>
      <vt:lpstr>JetBrains Mono</vt:lpstr>
      <vt:lpstr>Тема Office</vt:lpstr>
      <vt:lpstr>Pendulum-based spectrogram generation</vt:lpstr>
      <vt:lpstr>Shortcomings of previous methods</vt:lpstr>
      <vt:lpstr>Why are they so bad?</vt:lpstr>
      <vt:lpstr>Lets make an educated guess: Pendulums!</vt:lpstr>
      <vt:lpstr>Pendulums in their natural habitat</vt:lpstr>
      <vt:lpstr>Post-processing or lack thereof</vt:lpstr>
      <vt:lpstr>Post-processing or lack thereof</vt:lpstr>
      <vt:lpstr>There is one tiny issue trough...</vt:lpstr>
      <vt:lpstr>= at least 2 billion CPU cycles, up to 300 billions if you want to flex</vt:lpstr>
      <vt:lpstr>= at least 2 billion CPU cycles, up to 300 billions if you want to flex</vt:lpstr>
      <vt:lpstr>= at least 2 billion CPU cycles, up to 300 billions if you want to flex</vt:lpstr>
      <vt:lpstr>Презентация PowerPoint</vt:lpstr>
      <vt:lpstr>Презентация PowerPoint</vt:lpstr>
      <vt:lpstr>First results! Just abs(speed) of pendulums, no post-processing</vt:lpstr>
      <vt:lpstr>An improvement. Tiny little bit of post-processing</vt:lpstr>
      <vt:lpstr>Bugs boundary... Becoming uncanny</vt:lpstr>
      <vt:lpstr>For now, this is more or less a failure, but not completely unpromising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pendulums for generating spectrogram</dc:title>
  <dc:creator>semjon</dc:creator>
  <cp:lastModifiedBy>semjon</cp:lastModifiedBy>
  <cp:revision>42</cp:revision>
  <dcterms:created xsi:type="dcterms:W3CDTF">2022-05-30T16:50:47Z</dcterms:created>
  <dcterms:modified xsi:type="dcterms:W3CDTF">2022-05-31T20:32:03Z</dcterms:modified>
</cp:coreProperties>
</file>